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2" r:id="rId5"/>
    <p:sldId id="263" r:id="rId6"/>
    <p:sldId id="271" r:id="rId7"/>
    <p:sldId id="272" r:id="rId8"/>
    <p:sldId id="293" r:id="rId9"/>
    <p:sldId id="266" r:id="rId10"/>
    <p:sldId id="285" r:id="rId11"/>
    <p:sldId id="278" r:id="rId12"/>
    <p:sldId id="279" r:id="rId13"/>
    <p:sldId id="280" r:id="rId14"/>
    <p:sldId id="281" r:id="rId15"/>
    <p:sldId id="282" r:id="rId16"/>
    <p:sldId id="292" r:id="rId17"/>
    <p:sldId id="268" r:id="rId18"/>
  </p:sldIdLst>
  <p:sldSz cx="12192000" cy="6858000"/>
  <p:notesSz cx="6858000" cy="9144000"/>
  <p:defaultTextStyle>
    <a:defPPr>
      <a:defRPr lang="en-US"/>
    </a:defPPr>
    <a:lvl1pPr marL="0" lvl="0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1pPr>
    <a:lvl2pPr marL="457200" lvl="1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2pPr>
    <a:lvl3pPr marL="914400" lvl="2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3pPr>
    <a:lvl4pPr marL="1371600" lvl="3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4pPr>
    <a:lvl5pPr marL="1828800" lvl="4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5pPr>
    <a:lvl6pPr marL="2286000" lvl="5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6pPr>
    <a:lvl7pPr marL="2743200" lvl="6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7pPr>
    <a:lvl8pPr marL="3200400" lvl="7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8pPr>
    <a:lvl9pPr marL="3657600" lvl="8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entury Gothic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2" d="100"/>
          <a:sy n="72" d="100"/>
        </p:scale>
        <p:origin x="816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Freeform 6"/>
          <p:cNvSpPr/>
          <p:nvPr/>
        </p:nvSpPr>
        <p:spPr>
          <a:xfrm>
            <a:off x="0" y="4324350"/>
            <a:ext cx="1744663" cy="777875"/>
          </a:xfrm>
          <a:custGeom>
            <a:avLst/>
            <a:gdLst/>
            <a:ahLst/>
            <a:cxnLst/>
            <a:rect l="0" t="0" r="0" b="0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4529138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3" name="Freeform 11"/>
          <p:cNvSpPr/>
          <p:nvPr/>
        </p:nvSpPr>
        <p:spPr>
          <a:xfrm flipV="1">
            <a:off x="-4762" y="31781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324485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7" name="Freeform 11"/>
          <p:cNvSpPr/>
          <p:nvPr/>
        </p:nvSpPr>
        <p:spPr>
          <a:xfrm flipV="1">
            <a:off x="-4762" y="31781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8" name="TextBox 13"/>
          <p:cNvSpPr txBox="1"/>
          <p:nvPr/>
        </p:nvSpPr>
        <p:spPr>
          <a:xfrm>
            <a:off x="2466975" y="647700"/>
            <a:ext cx="609600" cy="58578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en-US" altLang="zh-CN" sz="8000" baseline="0" dirty="0">
                <a:solidFill>
                  <a:schemeClr val="accent1"/>
                </a:solidFill>
                <a:latin typeface="Arial" panose="020B0604020202020204"/>
              </a:rPr>
              <a:t>“</a:t>
            </a:r>
            <a:endParaRPr lang="en-US" altLang="zh-CN" sz="8000" baseline="0" dirty="0">
              <a:solidFill>
                <a:schemeClr val="accent1"/>
              </a:solidFill>
              <a:latin typeface="Arial" panose="020B0604020202020204"/>
            </a:endParaRPr>
          </a:p>
        </p:txBody>
      </p:sp>
      <p:sp>
        <p:nvSpPr>
          <p:cNvPr id="12319" name="TextBox 14"/>
          <p:cNvSpPr txBox="1"/>
          <p:nvPr/>
        </p:nvSpPr>
        <p:spPr>
          <a:xfrm>
            <a:off x="11114088" y="2905125"/>
            <a:ext cx="609600" cy="584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en-US" altLang="zh-CN" sz="8000" baseline="0" dirty="0">
                <a:solidFill>
                  <a:schemeClr val="accent1"/>
                </a:solidFill>
                <a:latin typeface="Arial" panose="020B0604020202020204"/>
              </a:rPr>
              <a:t>”</a:t>
            </a:r>
            <a:endParaRPr lang="en-US" altLang="zh-CN" sz="8000" baseline="0" dirty="0">
              <a:solidFill>
                <a:schemeClr val="accent1"/>
              </a:solidFill>
              <a:latin typeface="Arial" panose="020B060402020202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324485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1" name="Freeform 11"/>
          <p:cNvSpPr/>
          <p:nvPr/>
        </p:nvSpPr>
        <p:spPr>
          <a:xfrm flipV="1">
            <a:off x="-4762" y="491172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fontAlgn="auto">
              <a:buNone/>
            </a:pPr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3" y="4983163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5" name="Freeform 11"/>
          <p:cNvSpPr/>
          <p:nvPr/>
        </p:nvSpPr>
        <p:spPr>
          <a:xfrm flipV="1">
            <a:off x="-4762" y="491172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66" name="TextBox 16"/>
          <p:cNvSpPr txBox="1"/>
          <p:nvPr/>
        </p:nvSpPr>
        <p:spPr>
          <a:xfrm>
            <a:off x="2466975" y="647700"/>
            <a:ext cx="609600" cy="58578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en-US" altLang="zh-CN" sz="8000" baseline="0" dirty="0">
                <a:solidFill>
                  <a:schemeClr val="accent1"/>
                </a:solidFill>
                <a:latin typeface="Arial" panose="020B0604020202020204"/>
              </a:rPr>
              <a:t>“</a:t>
            </a:r>
            <a:endParaRPr lang="en-US" altLang="zh-CN" sz="8000" baseline="0" dirty="0">
              <a:solidFill>
                <a:schemeClr val="accent1"/>
              </a:solidFill>
              <a:latin typeface="Arial" panose="020B0604020202020204"/>
            </a:endParaRPr>
          </a:p>
        </p:txBody>
      </p:sp>
      <p:sp>
        <p:nvSpPr>
          <p:cNvPr id="14367" name="TextBox 17"/>
          <p:cNvSpPr txBox="1"/>
          <p:nvPr/>
        </p:nvSpPr>
        <p:spPr>
          <a:xfrm>
            <a:off x="11114088" y="2905125"/>
            <a:ext cx="609600" cy="5842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en-US" altLang="zh-CN" sz="8000" baseline="0" dirty="0">
                <a:solidFill>
                  <a:schemeClr val="accent1"/>
                </a:solidFill>
                <a:latin typeface="Arial" panose="020B0604020202020204"/>
              </a:rPr>
              <a:t>”</a:t>
            </a:r>
            <a:endParaRPr lang="en-US" altLang="zh-CN" sz="8000" baseline="0" dirty="0">
              <a:solidFill>
                <a:schemeClr val="accent1"/>
              </a:solidFill>
              <a:latin typeface="Arial" panose="020B0604020202020204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fontAlgn="auto">
              <a:buNone/>
            </a:pPr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3" y="4983163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9" name="Freeform 11"/>
          <p:cNvSpPr/>
          <p:nvPr/>
        </p:nvSpPr>
        <p:spPr>
          <a:xfrm flipV="1">
            <a:off x="-4762" y="491172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fontAlgn="auto">
              <a:buNone/>
            </a:pPr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3" y="4983163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3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/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7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Freeform 11"/>
          <p:cNvSpPr/>
          <p:nvPr/>
        </p:nvSpPr>
        <p:spPr>
          <a:xfrm flipV="1">
            <a:off x="-4762" y="31781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324485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9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3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7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1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5" name="Freeform 11"/>
          <p:cNvSpPr/>
          <p:nvPr/>
        </p:nvSpPr>
        <p:spPr>
          <a:xfrm flipV="1">
            <a:off x="-4762" y="71437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9" name="Freeform 11"/>
          <p:cNvSpPr/>
          <p:nvPr/>
        </p:nvSpPr>
        <p:spPr>
          <a:xfrm flipV="1">
            <a:off x="-4762" y="4911725"/>
            <a:ext cx="1589087" cy="508000"/>
          </a:xfrm>
          <a:custGeom>
            <a:avLst/>
            <a:gdLst/>
            <a:ahLst/>
            <a:cxnLst/>
            <a:rect l="0" t="0" r="0" b="0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单击图标添加图片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auto"/>
            <a:r>
              <a:rPr lang="zh-CN" altLang="en-US" strike="noStrike" noProof="1"/>
              <a:t>编辑母版文本样式</a:t>
            </a:r>
            <a:endParaRPr lang="zh-CN" alt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3" y="4983163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2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1027" name="Freeform 1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0" b="0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8" name="Freeform 12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0" b="0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9" name="Freeform 13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0" b="0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0" name="Freeform 14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0" b="0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1" name="Freeform 15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0" b="0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2" name="Freeform 16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0" b="0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3" name="Freeform 17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0" b="0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4" name="Freeform 18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0" b="0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5" name="Freeform 19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0" b="0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6" name="Freeform 20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0" b="0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7" name="Freeform 2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0" b="0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8" name="Freeform 22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0" b="0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39" name="Group 9"/>
          <p:cNvGrpSpPr/>
          <p:nvPr/>
        </p:nvGrpSpPr>
        <p:grpSpPr>
          <a:xfrm>
            <a:off x="26988" y="0"/>
            <a:ext cx="2357437" cy="6853238"/>
            <a:chOff x="6627813" y="194833"/>
            <a:chExt cx="1952625" cy="5678918"/>
          </a:xfrm>
        </p:grpSpPr>
        <p:sp>
          <p:nvSpPr>
            <p:cNvPr id="1040" name="Freeform 27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0" b="0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28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0" b="0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29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0" b="0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30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0" b="0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3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0" b="0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32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0" b="0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33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0" b="0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34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0" b="0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8" name="Freeform 35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0" b="0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9" name="Freeform 36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0" b="0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0" name="Freeform 37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0" b="0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1" name="Freeform 38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0" b="0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563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3" name="Title Placeholder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单击此处编辑母版标题样式</a:t>
            </a:r>
            <a:endParaRPr lang="en-US" altLang="zh-CN" dirty="0"/>
          </a:p>
        </p:txBody>
      </p:sp>
      <p:sp>
        <p:nvSpPr>
          <p:cNvPr id="1054" name="Text Placeholder 2"/>
          <p:cNvSpPr>
            <a:spLocks noGrp="1"/>
          </p:cNvSpPr>
          <p:nvPr>
            <p:ph type="body"/>
          </p:nvPr>
        </p:nvSpPr>
        <p:spPr>
          <a:xfrm>
            <a:off x="2589213" y="2133600"/>
            <a:ext cx="8915400" cy="38862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3" y="6130925"/>
            <a:ext cx="1146175" cy="369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205AF181-5EEB-441A-A8AC-A28D1FBDD43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3" y="6135688"/>
            <a:ext cx="762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3" y="787400"/>
            <a:ext cx="779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fontAlgn="auto"/>
            <a:fld id="{42614AE9-36FF-49AE-BE75-0ACFC72CA70B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标题 1"/>
          <p:cNvSpPr>
            <a:spLocks noGrp="1"/>
          </p:cNvSpPr>
          <p:nvPr>
            <p:ph type="ctrTitle"/>
          </p:nvPr>
        </p:nvSpPr>
        <p:spPr>
          <a:xfrm>
            <a:off x="2589213" y="2166938"/>
            <a:ext cx="8915400" cy="2262187"/>
          </a:xfrm>
        </p:spPr>
        <p:txBody>
          <a:bodyPr vert="horz" lIns="91440" tIns="45720" rIns="91440" bIns="45720" anchor="b"/>
          <a:lstStyle/>
          <a:p>
            <a:pPr defTabSz="457200">
              <a:buClrTx/>
              <a:buSzTx/>
              <a:buFontTx/>
            </a:pPr>
            <a:r>
              <a:rPr lang="zh-CN" altLang="en-US" kern="1200" dirty="0">
                <a:latin typeface="+mj-lt"/>
                <a:ea typeface="+mj-ea"/>
                <a:cs typeface="幼圆" charset="0"/>
              </a:rPr>
              <a:t>信息内容安全实验</a:t>
            </a:r>
            <a:r>
              <a:rPr lang="en-US" altLang="zh-CN" kern="1200" dirty="0">
                <a:latin typeface="+mj-lt"/>
                <a:ea typeface="+mj-ea"/>
                <a:cs typeface="+mj-cs"/>
              </a:rPr>
              <a:t> </a:t>
            </a:r>
            <a:r>
              <a:rPr lang="zh-CN" altLang="en-US" kern="1200" dirty="0">
                <a:latin typeface="+mj-lt"/>
                <a:ea typeface="+mj-ea"/>
                <a:cs typeface="幼圆" charset="0"/>
              </a:rPr>
              <a:t>结题报告</a:t>
            </a:r>
            <a:endParaRPr lang="zh-CN" altLang="en-US" kern="1200" dirty="0">
              <a:latin typeface="+mj-lt"/>
              <a:ea typeface="幼圆" charset="0"/>
              <a:cs typeface="+mj-cs"/>
            </a:endParaRPr>
          </a:p>
        </p:txBody>
      </p:sp>
      <p:sp>
        <p:nvSpPr>
          <p:cNvPr id="18434" name="副标题 2"/>
          <p:cNvSpPr>
            <a:spLocks noGrp="1"/>
          </p:cNvSpPr>
          <p:nvPr>
            <p:ph type="subTitle" idx="1"/>
          </p:nvPr>
        </p:nvSpPr>
        <p:spPr>
          <a:xfrm>
            <a:off x="2589213" y="4776788"/>
            <a:ext cx="8915400" cy="1127125"/>
          </a:xfrm>
        </p:spPr>
        <p:txBody>
          <a:bodyPr vert="horz" lIns="91440" tIns="45720" rIns="91440" bIns="45720" anchor="t"/>
          <a:lstStyle/>
          <a:p>
            <a:pPr algn="r" defTabSz="457200">
              <a:buSzTx/>
            </a:pPr>
            <a:r>
              <a:rPr lang="en-US" altLang="zh-CN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1170300728 </a:t>
            </a:r>
            <a:r>
              <a:rPr lang="zh-CN" altLang="en-US" kern="1200" dirty="0">
                <a:solidFill>
                  <a:srgbClr val="595959"/>
                </a:solidFill>
                <a:latin typeface="+mn-lt"/>
                <a:ea typeface="+mn-ea"/>
                <a:cs typeface="幼圆" charset="0"/>
              </a:rPr>
              <a:t>汤添凝</a:t>
            </a:r>
            <a:endParaRPr lang="en-US" altLang="zh-CN" kern="1200" dirty="0">
              <a:solidFill>
                <a:srgbClr val="595959"/>
              </a:solidFill>
              <a:latin typeface="+mn-lt"/>
              <a:ea typeface="+mn-ea"/>
              <a:cs typeface="+mn-cs"/>
            </a:endParaRPr>
          </a:p>
          <a:p>
            <a:pPr algn="r" defTabSz="457200">
              <a:buSzTx/>
            </a:pPr>
            <a:r>
              <a:rPr lang="en-US" altLang="zh-CN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1170300722 </a:t>
            </a:r>
            <a:r>
              <a:rPr lang="zh-CN" altLang="en-US" kern="1200" dirty="0">
                <a:solidFill>
                  <a:srgbClr val="595959"/>
                </a:solidFill>
                <a:latin typeface="+mn-lt"/>
                <a:ea typeface="+mn-ea"/>
                <a:cs typeface="幼圆" charset="0"/>
              </a:rPr>
              <a:t>魏晓鹏</a:t>
            </a:r>
            <a:endParaRPr lang="zh-CN" altLang="en-US" kern="1200" dirty="0">
              <a:solidFill>
                <a:srgbClr val="595959"/>
              </a:solidFill>
              <a:latin typeface="+mn-lt"/>
              <a:ea typeface="幼圆" charset="0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-214748262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95375" y="1625600"/>
            <a:ext cx="7507288" cy="4070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26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25600"/>
            <a:ext cx="5795963" cy="50752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7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程序运行截图展示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6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6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图片 1"/>
          <p:cNvPicPr>
            <a:picLocks noChangeAspect="1"/>
          </p:cNvPicPr>
          <p:nvPr/>
        </p:nvPicPr>
        <p:blipFill>
          <a:blip r:embed="rId1"/>
          <a:srcRect b="42061"/>
          <a:stretch>
            <a:fillRect/>
          </a:stretch>
        </p:blipFill>
        <p:spPr>
          <a:xfrm>
            <a:off x="1587500" y="1554163"/>
            <a:ext cx="4762500" cy="4714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65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275" y="1554163"/>
            <a:ext cx="4735513" cy="9366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65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275" y="3054350"/>
            <a:ext cx="4887913" cy="2622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2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程序运行截图展示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7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6175" y="1528763"/>
            <a:ext cx="8156575" cy="4883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674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程序运行截图展示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8475" y="1716088"/>
            <a:ext cx="9296400" cy="473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8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程序运行截图展示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9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8113" y="1639888"/>
            <a:ext cx="10144125" cy="458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2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程序运行截图展示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0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实际运行展示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  <p:pic>
        <p:nvPicPr>
          <p:cNvPr id="2" name="2020-06-13 16-54-3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85315" y="1296670"/>
            <a:ext cx="8916670" cy="4911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anchor="b"/>
          <a:lstStyle/>
          <a:p>
            <a:pPr defTabSz="457200">
              <a:buClrTx/>
              <a:buSzTx/>
              <a:buFontTx/>
            </a:pPr>
            <a:r>
              <a:rPr lang="zh-CN" altLang="zh-CN" kern="1200" dirty="0">
                <a:latin typeface="+mj-lt"/>
                <a:ea typeface="+mj-ea"/>
                <a:cs typeface="幼圆" charset="0"/>
              </a:rPr>
              <a:t>谢谢</a:t>
            </a:r>
            <a:endParaRPr lang="zh-CN" altLang="zh-CN" kern="1200" dirty="0">
              <a:latin typeface="+mj-lt"/>
              <a:ea typeface="幼圆" charset="0"/>
              <a:cs typeface="+mj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cs typeface="幼圆" charset="0"/>
              </a:rPr>
              <a:t>项目设计</a:t>
            </a:r>
            <a:br>
              <a:rPr lang="zh-CN" altLang="en-US" b="1" dirty="0">
                <a:cs typeface="幼圆" charset="0"/>
              </a:rPr>
            </a:br>
            <a:endParaRPr lang="zh-CN" altLang="en-US" b="1" dirty="0">
              <a:ea typeface="幼圆" charset="0"/>
            </a:endParaRPr>
          </a:p>
        </p:txBody>
      </p:sp>
      <p:sp>
        <p:nvSpPr>
          <p:cNvPr id="19458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15400" cy="3778250"/>
          </a:xfrm>
        </p:spPr>
        <p:txBody>
          <a:bodyPr vert="horz" lIns="91440" tIns="45720" rIns="91440" bIns="45720" anchor="t"/>
          <a:lstStyle/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</a:rPr>
              <a:t>DHT</a:t>
            </a:r>
            <a:r>
              <a:rPr lang="zh-CN" altLang="en-US" sz="2800" dirty="0">
                <a:solidFill>
                  <a:schemeClr val="tx1"/>
                </a:solidFill>
                <a:cs typeface="幼圆" charset="0"/>
                <a:sym typeface="幼圆" charset="0"/>
              </a:rPr>
              <a:t>网络结点路由表还原</a:t>
            </a:r>
            <a:r>
              <a:rPr lang="zh-CN" altLang="zh-CN" sz="2800" dirty="0">
                <a:solidFill>
                  <a:schemeClr val="tx1"/>
                </a:solidFill>
                <a:cs typeface="幼圆" charset="0"/>
                <a:sym typeface="幼圆" charset="0"/>
              </a:rPr>
              <a:t>系统，系统主要包括</a:t>
            </a:r>
            <a:r>
              <a:rPr lang="en-US" altLang="zh-CN" sz="2800" dirty="0">
                <a:solidFill>
                  <a:schemeClr val="tx1"/>
                </a:solidFill>
                <a:cs typeface="幼圆" charset="0"/>
                <a:sym typeface="幼圆" charset="0"/>
              </a:rPr>
              <a:t>DHTserver</a:t>
            </a:r>
            <a:r>
              <a:rPr lang="zh-CN" altLang="en-US" sz="2800" dirty="0">
                <a:solidFill>
                  <a:schemeClr val="tx1"/>
                </a:solidFill>
                <a:cs typeface="幼圆" charset="0"/>
                <a:sym typeface="幼圆" charset="0"/>
              </a:rPr>
              <a:t>、</a:t>
            </a:r>
            <a:r>
              <a:rPr lang="zh-CN" altLang="zh-CN" sz="2800" dirty="0">
                <a:solidFill>
                  <a:schemeClr val="tx1"/>
                </a:solidFill>
                <a:cs typeface="幼圆" charset="0"/>
                <a:sym typeface="幼圆" charset="0"/>
              </a:rPr>
              <a:t>初始结点列表获取、目标结点路由表分析、目标结点路由表还原、数据库、日志、</a:t>
            </a:r>
            <a:r>
              <a:rPr lang="en-US" altLang="zh-CN" sz="2800" dirty="0">
                <a:solidFill>
                  <a:schemeClr val="tx1"/>
                </a:solidFill>
                <a:cs typeface="幼圆" charset="0"/>
                <a:sym typeface="幼圆" charset="0"/>
              </a:rPr>
              <a:t>UI</a:t>
            </a:r>
            <a:r>
              <a:rPr lang="zh-CN" altLang="zh-CN" sz="2800" dirty="0">
                <a:solidFill>
                  <a:schemeClr val="tx1"/>
                </a:solidFill>
                <a:cs typeface="幼圆" charset="0"/>
                <a:sym typeface="幼圆" charset="0"/>
              </a:rPr>
              <a:t>等模块</a:t>
            </a:r>
            <a:endParaRPr lang="zh-CN" altLang="en-US" sz="2800" dirty="0">
              <a:solidFill>
                <a:schemeClr val="tx1"/>
              </a:solidFill>
              <a:ea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solidFill>
                  <a:schemeClr val="tx1"/>
                </a:solidFill>
                <a:latin typeface="Century Gothic" charset="0"/>
                <a:cs typeface="幼圆" charset="0"/>
                <a:sym typeface="幼圆" charset="0"/>
              </a:rPr>
              <a:t>已完成模块介绍</a:t>
            </a:r>
            <a:br>
              <a:rPr lang="zh-CN" altLang="en-US" b="1" dirty="0">
                <a:cs typeface="幼圆" charset="0"/>
              </a:rPr>
            </a:br>
            <a:endParaRPr lang="zh-CN" altLang="en-US" b="1" dirty="0">
              <a:ea typeface="幼圆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15400" cy="4067175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zh-CN" altLang="zh-CN" sz="2800" b="1" dirty="0">
                <a:solidFill>
                  <a:schemeClr val="tx1"/>
                </a:solidFill>
                <a:cs typeface="幼圆" charset="0"/>
                <a:sym typeface="幼圆" charset="0"/>
              </a:rPr>
              <a:t>结点获取模块：</a:t>
            </a:r>
            <a:endParaRPr lang="zh-CN" altLang="zh-CN" sz="2800" b="1" dirty="0">
              <a:solidFill>
                <a:schemeClr val="tx1"/>
              </a:solidFill>
              <a:cs typeface="幼圆" charset="0"/>
              <a:sym typeface="幼圆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zh-CN" altLang="zh-CN" sz="2800" dirty="0">
                <a:cs typeface="幼圆" charset="0"/>
                <a:sym typeface="幼圆" charset="0"/>
              </a:rPr>
              <a:t>根据</a:t>
            </a:r>
            <a:r>
              <a:rPr lang="en-US" altLang="zh-CN" sz="2800" dirty="0">
                <a:sym typeface="幼圆" charset="0"/>
              </a:rPr>
              <a:t>DHT</a:t>
            </a:r>
            <a:r>
              <a:rPr lang="zh-CN" altLang="en-US" sz="2800" dirty="0">
                <a:cs typeface="幼圆" charset="0"/>
                <a:sym typeface="幼圆" charset="0"/>
              </a:rPr>
              <a:t>网络协议，向</a:t>
            </a:r>
            <a:r>
              <a:rPr lang="en-US" altLang="zh-CN" sz="2800" dirty="0">
                <a:sym typeface="幼圆" charset="0"/>
              </a:rPr>
              <a:t>DHT router</a:t>
            </a:r>
            <a:r>
              <a:rPr lang="zh-CN" altLang="en-US" sz="2800" dirty="0">
                <a:cs typeface="幼圆" charset="0"/>
                <a:sym typeface="幼圆" charset="0"/>
              </a:rPr>
              <a:t>服务器发送</a:t>
            </a:r>
            <a:r>
              <a:rPr lang="en-US" altLang="zh-CN" sz="2800" dirty="0">
                <a:sym typeface="幼圆" charset="0"/>
              </a:rPr>
              <a:t>findnode</a:t>
            </a:r>
            <a:r>
              <a:rPr lang="zh-CN" altLang="en-US" sz="2800" dirty="0">
                <a:cs typeface="幼圆" charset="0"/>
                <a:sym typeface="幼圆" charset="0"/>
              </a:rPr>
              <a:t>消息，获取最初的</a:t>
            </a:r>
            <a:r>
              <a:rPr lang="en-US" altLang="zh-CN" sz="2800" dirty="0">
                <a:sym typeface="幼圆" charset="0"/>
              </a:rPr>
              <a:t>node</a:t>
            </a:r>
            <a:r>
              <a:rPr lang="zh-CN" altLang="en-US" sz="2800" dirty="0">
                <a:cs typeface="幼圆" charset="0"/>
                <a:sym typeface="幼圆" charset="0"/>
              </a:rPr>
              <a:t>结点信息并初始化列表。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随后每次从表中获取一个</a:t>
            </a:r>
            <a:r>
              <a:rPr lang="en-US" altLang="zh-CN" sz="2800" dirty="0">
                <a:sym typeface="幼圆" charset="0"/>
              </a:rPr>
              <a:t>node</a:t>
            </a:r>
            <a:r>
              <a:rPr lang="zh-CN" altLang="en-US" sz="2800" dirty="0">
                <a:cs typeface="幼圆" charset="0"/>
                <a:sym typeface="幼圆" charset="0"/>
              </a:rPr>
              <a:t>结点继续发送</a:t>
            </a:r>
            <a:r>
              <a:rPr lang="en-US" altLang="zh-CN" sz="2800" dirty="0">
                <a:sym typeface="幼圆" charset="0"/>
              </a:rPr>
              <a:t>findnode</a:t>
            </a:r>
            <a:r>
              <a:rPr lang="zh-CN" altLang="en-US" sz="2800" dirty="0">
                <a:cs typeface="幼圆" charset="0"/>
                <a:sym typeface="幼圆" charset="0"/>
              </a:rPr>
              <a:t>消息，目标结点会回复</a:t>
            </a:r>
            <a:r>
              <a:rPr lang="en-US" altLang="zh-CN" sz="2800" dirty="0">
                <a:sym typeface="幼圆" charset="0"/>
              </a:rPr>
              <a:t>k</a:t>
            </a:r>
            <a:r>
              <a:rPr lang="zh-CN" altLang="en-US" sz="2800" dirty="0">
                <a:cs typeface="幼圆" charset="0"/>
                <a:sym typeface="幼圆" charset="0"/>
              </a:rPr>
              <a:t>（</a:t>
            </a:r>
            <a:r>
              <a:rPr lang="en-US" altLang="zh-CN" sz="2800" dirty="0">
                <a:sym typeface="幼圆" charset="0"/>
              </a:rPr>
              <a:t>8</a:t>
            </a:r>
            <a:r>
              <a:rPr lang="zh-CN" altLang="en-US" sz="2800" dirty="0">
                <a:cs typeface="幼圆" charset="0"/>
                <a:sym typeface="幼圆" charset="0"/>
              </a:rPr>
              <a:t>）个</a:t>
            </a:r>
            <a:r>
              <a:rPr lang="en-US" altLang="zh-CN" sz="2800" dirty="0">
                <a:sym typeface="幼圆" charset="0"/>
              </a:rPr>
              <a:t>node</a:t>
            </a:r>
            <a:r>
              <a:rPr lang="zh-CN" altLang="en-US" sz="2800" dirty="0">
                <a:cs typeface="幼圆" charset="0"/>
                <a:sym typeface="幼圆" charset="0"/>
              </a:rPr>
              <a:t>结点信息，存入列表中。循环这一步，即可获取大量</a:t>
            </a:r>
            <a:r>
              <a:rPr lang="en-US" altLang="zh-CN" sz="2800" dirty="0">
                <a:sym typeface="幼圆" charset="0"/>
              </a:rPr>
              <a:t>node</a:t>
            </a:r>
            <a:r>
              <a:rPr lang="zh-CN" altLang="en-US" sz="2800" dirty="0">
                <a:cs typeface="幼圆" charset="0"/>
                <a:sym typeface="幼圆" charset="0"/>
              </a:rPr>
              <a:t>结点信息。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值得一提的是，由于发送了</a:t>
            </a:r>
            <a:r>
              <a:rPr lang="en-US" altLang="zh-CN" sz="2800" dirty="0">
                <a:sym typeface="幼圆" charset="0"/>
              </a:rPr>
              <a:t>findnode</a:t>
            </a:r>
            <a:r>
              <a:rPr lang="zh-CN" altLang="en-US" sz="2800" dirty="0">
                <a:cs typeface="幼圆" charset="0"/>
                <a:sym typeface="幼圆" charset="0"/>
              </a:rPr>
              <a:t>消息，所以服务器需要模拟</a:t>
            </a:r>
            <a:r>
              <a:rPr lang="en-US" altLang="zh-CN" sz="2800" dirty="0">
                <a:sym typeface="幼圆" charset="0"/>
              </a:rPr>
              <a:t>DHT</a:t>
            </a:r>
            <a:r>
              <a:rPr lang="zh-CN" altLang="en-US" sz="2800" dirty="0">
                <a:cs typeface="幼圆" charset="0"/>
                <a:sym typeface="幼圆" charset="0"/>
              </a:rPr>
              <a:t>网络结点的工作，例如接收并回复</a:t>
            </a:r>
            <a:r>
              <a:rPr lang="en-US" altLang="zh-CN" sz="2800" dirty="0">
                <a:sym typeface="幼圆" charset="0"/>
              </a:rPr>
              <a:t>DHT</a:t>
            </a:r>
            <a:r>
              <a:rPr lang="zh-CN" altLang="en-US" sz="2800" dirty="0">
                <a:cs typeface="幼圆" charset="0"/>
                <a:sym typeface="幼圆" charset="0"/>
              </a:rPr>
              <a:t>消息</a:t>
            </a:r>
            <a:endParaRPr lang="zh-CN" altLang="en-US" sz="2800" dirty="0">
              <a:ea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solidFill>
                  <a:schemeClr val="tx1"/>
                </a:solidFill>
                <a:latin typeface="Century Gothic" charset="0"/>
                <a:cs typeface="幼圆" charset="0"/>
                <a:sym typeface="幼圆" charset="0"/>
              </a:rPr>
              <a:t>已完成模块介绍</a:t>
            </a:r>
            <a:endParaRPr lang="zh-CN" altLang="en-US" b="1" dirty="0">
              <a:ea typeface="幼圆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15400" cy="377825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b="1" dirty="0">
                <a:cs typeface="幼圆" charset="0"/>
                <a:sym typeface="幼圆" charset="0"/>
              </a:rPr>
              <a:t>结点路由分析模块</a:t>
            </a:r>
            <a:r>
              <a:rPr lang="zh-CN" altLang="zh-CN" sz="2800" b="1" dirty="0">
                <a:solidFill>
                  <a:schemeClr val="tx1"/>
                </a:solidFill>
                <a:cs typeface="幼圆" charset="0"/>
                <a:sym typeface="幼圆" charset="0"/>
              </a:rPr>
              <a:t>：</a:t>
            </a:r>
            <a:endParaRPr lang="zh-CN" altLang="zh-CN" sz="2800" b="1" dirty="0">
              <a:solidFill>
                <a:schemeClr val="tx1"/>
              </a:solidFill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zh-CN" sz="2800" dirty="0">
                <a:cs typeface="幼圆" charset="0"/>
                <a:sym typeface="幼圆" charset="0"/>
              </a:rPr>
              <a:t>这一部分主要依据</a:t>
            </a:r>
            <a:r>
              <a:rPr lang="en-US" altLang="zh-CN" sz="2800" dirty="0">
                <a:sym typeface="幼圆" charset="0"/>
              </a:rPr>
              <a:t>DHT</a:t>
            </a:r>
            <a:r>
              <a:rPr lang="zh-CN" altLang="en-US" sz="2800" dirty="0">
                <a:cs typeface="幼圆" charset="0"/>
                <a:sym typeface="幼圆" charset="0"/>
              </a:rPr>
              <a:t>协议来分析目标结点。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确定目标结点后，根据</a:t>
            </a:r>
            <a:r>
              <a:rPr lang="en-US" altLang="zh-CN" sz="2800" dirty="0">
                <a:sym typeface="幼圆" charset="0"/>
              </a:rPr>
              <a:t>DHT</a:t>
            </a:r>
            <a:r>
              <a:rPr lang="zh-CN" altLang="en-US" sz="2800" dirty="0">
                <a:cs typeface="幼圆" charset="0"/>
                <a:sym typeface="幼圆" charset="0"/>
              </a:rPr>
              <a:t>路由表分桶规则，基于亦或运算最多分成约</a:t>
            </a:r>
            <a:r>
              <a:rPr lang="en-US" altLang="zh-CN" sz="2800" dirty="0">
                <a:sym typeface="幼圆" charset="0"/>
              </a:rPr>
              <a:t>160</a:t>
            </a:r>
            <a:r>
              <a:rPr lang="zh-CN" altLang="en-US" sz="2800" dirty="0">
                <a:cs typeface="幼圆" charset="0"/>
                <a:sym typeface="幼圆" charset="0"/>
              </a:rPr>
              <a:t>个桶，并且与该结点</a:t>
            </a:r>
            <a:r>
              <a:rPr lang="en-US" altLang="zh-CN" sz="2800" dirty="0">
                <a:sym typeface="幼圆" charset="0"/>
              </a:rPr>
              <a:t>nodeid</a:t>
            </a:r>
            <a:r>
              <a:rPr lang="zh-CN" altLang="en-US" sz="2800" dirty="0">
                <a:cs typeface="幼圆" charset="0"/>
                <a:sym typeface="幼圆" charset="0"/>
              </a:rPr>
              <a:t>直接相关，于是我们可以构造算法，假设目标结点确实有</a:t>
            </a:r>
            <a:r>
              <a:rPr lang="en-US" altLang="zh-CN" sz="2800" dirty="0">
                <a:sym typeface="幼圆" charset="0"/>
              </a:rPr>
              <a:t>160</a:t>
            </a:r>
            <a:r>
              <a:rPr lang="zh-CN" altLang="en-US" sz="2800" dirty="0">
                <a:cs typeface="幼圆" charset="0"/>
                <a:sym typeface="幼圆" charset="0"/>
              </a:rPr>
              <a:t>个桶，对于每个桶找到可能的距离中值，并构造列表。这个列表中的每一个元素就是后续模块中需要发送的</a:t>
            </a:r>
            <a:r>
              <a:rPr lang="en-US" altLang="zh-CN" sz="2800" dirty="0">
                <a:sym typeface="幼圆" charset="0"/>
              </a:rPr>
              <a:t>findid</a:t>
            </a:r>
            <a:r>
              <a:rPr lang="zh-CN" altLang="en-US" sz="2800" dirty="0">
                <a:cs typeface="幼圆" charset="0"/>
                <a:sym typeface="幼圆" charset="0"/>
              </a:rPr>
              <a:t>。</a:t>
            </a:r>
            <a:endParaRPr lang="zh-CN" altLang="en-US" sz="2800" dirty="0">
              <a:ea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solidFill>
                  <a:schemeClr val="tx1"/>
                </a:solidFill>
                <a:latin typeface="Century Gothic" charset="0"/>
                <a:cs typeface="幼圆" charset="0"/>
                <a:sym typeface="幼圆" charset="0"/>
              </a:rPr>
              <a:t>已完成模块介绍</a:t>
            </a:r>
            <a:endParaRPr lang="zh-CN" altLang="en-US" b="1" dirty="0">
              <a:ea typeface="幼圆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45563" cy="377825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b="1" dirty="0">
                <a:cs typeface="幼圆" charset="0"/>
                <a:sym typeface="幼圆" charset="0"/>
              </a:rPr>
              <a:t>路由表还原模块</a:t>
            </a:r>
            <a:r>
              <a:rPr lang="zh-CN" altLang="zh-CN" sz="2800" b="1" dirty="0">
                <a:solidFill>
                  <a:schemeClr val="tx1"/>
                </a:solidFill>
                <a:cs typeface="幼圆" charset="0"/>
                <a:sym typeface="幼圆" charset="0"/>
              </a:rPr>
              <a:t>：</a:t>
            </a:r>
            <a:endParaRPr lang="zh-CN" altLang="zh-CN" sz="2800" b="1" dirty="0">
              <a:solidFill>
                <a:schemeClr val="tx1"/>
              </a:solidFill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假设极限情况，路由表将会被分割为亦或距离为</a:t>
            </a:r>
            <a:r>
              <a:rPr lang="en-US" altLang="zh-CN" sz="2800" dirty="0">
                <a:sym typeface="幼圆" charset="0"/>
              </a:rPr>
              <a:t>(2^159, 2^160],(2^158, 2^159],(2^157, 2^158]</a:t>
            </a:r>
            <a:endParaRPr lang="en-US" altLang="zh-CN" sz="2800" dirty="0">
              <a:sym typeface="幼圆" charset="0"/>
            </a:endParaRPr>
          </a:p>
          <a:p>
            <a:pPr marL="0" indent="0">
              <a:buNone/>
            </a:pPr>
            <a:r>
              <a:rPr lang="en-US" altLang="zh-CN" sz="2800" dirty="0">
                <a:sym typeface="幼圆" charset="0"/>
              </a:rPr>
              <a:t>……(2^1, 2^2],(2^0, 2^1]</a:t>
            </a:r>
            <a:r>
              <a:rPr lang="zh-CN" altLang="en-US" sz="2800" dirty="0">
                <a:cs typeface="幼圆" charset="0"/>
                <a:sym typeface="幼圆" charset="0"/>
              </a:rPr>
              <a:t>这</a:t>
            </a:r>
            <a:r>
              <a:rPr lang="en-US" altLang="zh-CN" sz="2800" dirty="0">
                <a:sym typeface="幼圆" charset="0"/>
              </a:rPr>
              <a:t>160</a:t>
            </a:r>
            <a:r>
              <a:rPr lang="zh-CN" altLang="en-US" sz="2800" dirty="0">
                <a:cs typeface="幼圆" charset="0"/>
                <a:sym typeface="幼圆" charset="0"/>
              </a:rPr>
              <a:t>个桶。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在每个桶中取中间值与目标结点</a:t>
            </a:r>
            <a:r>
              <a:rPr lang="en-US" altLang="zh-CN" sz="2800" dirty="0">
                <a:sym typeface="幼圆" charset="0"/>
              </a:rPr>
              <a:t>nodeid</a:t>
            </a:r>
            <a:r>
              <a:rPr lang="zh-CN" altLang="en-US" sz="2800" dirty="0">
                <a:cs typeface="幼圆" charset="0"/>
                <a:sym typeface="幼圆" charset="0"/>
              </a:rPr>
              <a:t>做亦或运算，这样在目标结点计算距离时会得到桶的中间值，于是会把桶中的</a:t>
            </a:r>
            <a:r>
              <a:rPr lang="en-US" altLang="zh-CN" sz="2800" dirty="0">
                <a:sym typeface="幼圆" charset="0"/>
              </a:rPr>
              <a:t>k</a:t>
            </a:r>
            <a:r>
              <a:rPr lang="zh-CN" altLang="en-US" sz="2800" dirty="0">
                <a:cs typeface="幼圆" charset="0"/>
                <a:sym typeface="幼圆" charset="0"/>
              </a:rPr>
              <a:t>个元素返回给我的服务器。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endParaRPr lang="zh-CN" altLang="en-US" sz="2800" dirty="0">
              <a:ea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solidFill>
                  <a:schemeClr val="tx1"/>
                </a:solidFill>
                <a:latin typeface="Century Gothic" charset="0"/>
                <a:cs typeface="幼圆" charset="0"/>
                <a:sym typeface="幼圆" charset="0"/>
              </a:rPr>
              <a:t>已完成模块介绍</a:t>
            </a:r>
            <a:endParaRPr lang="zh-CN" altLang="en-US" b="1" dirty="0">
              <a:ea typeface="幼圆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45563" cy="377825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b="1" dirty="0">
                <a:cs typeface="幼圆" charset="0"/>
                <a:sym typeface="幼圆" charset="0"/>
              </a:rPr>
              <a:t>路由表还原模块</a:t>
            </a:r>
            <a:r>
              <a:rPr lang="zh-CN" altLang="zh-CN" sz="2800" b="1" dirty="0">
                <a:solidFill>
                  <a:schemeClr val="tx1"/>
                </a:solidFill>
                <a:cs typeface="幼圆" charset="0"/>
                <a:sym typeface="幼圆" charset="0"/>
              </a:rPr>
              <a:t>：</a:t>
            </a:r>
            <a:endParaRPr lang="zh-CN" altLang="zh-CN" sz="2800" b="1" dirty="0">
              <a:solidFill>
                <a:schemeClr val="tx1"/>
              </a:solidFill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所以我们在还原目标结点路由表时，只需要根据上一个模块中分析得到的还原列表，发送</a:t>
            </a:r>
            <a:r>
              <a:rPr lang="en-US" altLang="zh-CN" sz="2800" dirty="0">
                <a:cs typeface="幼圆" charset="0"/>
                <a:sym typeface="幼圆" charset="0"/>
              </a:rPr>
              <a:t>0</a:t>
            </a:r>
            <a:r>
              <a:rPr lang="zh-CN" altLang="en-US" sz="2800" dirty="0">
                <a:cs typeface="幼圆" charset="0"/>
                <a:sym typeface="幼圆" charset="0"/>
              </a:rPr>
              <a:t>号</a:t>
            </a:r>
            <a:r>
              <a:rPr lang="en-US" altLang="zh-CN" sz="2800" dirty="0" err="1">
                <a:sym typeface="幼圆" charset="0"/>
              </a:rPr>
              <a:t>findnode</a:t>
            </a:r>
            <a:r>
              <a:rPr lang="zh-CN" altLang="en-US" sz="2800" dirty="0">
                <a:cs typeface="幼圆" charset="0"/>
                <a:sym typeface="幼圆" charset="0"/>
              </a:rPr>
              <a:t>消息，目标结点就会将返回</a:t>
            </a:r>
            <a:r>
              <a:rPr lang="en-US" altLang="zh-CN" sz="2800" dirty="0">
                <a:cs typeface="幼圆" charset="0"/>
                <a:sym typeface="幼圆" charset="0"/>
              </a:rPr>
              <a:t>8</a:t>
            </a:r>
            <a:r>
              <a:rPr lang="zh-CN" altLang="en-US" sz="2800" dirty="0">
                <a:cs typeface="幼圆" charset="0"/>
                <a:sym typeface="幼圆" charset="0"/>
              </a:rPr>
              <a:t>个距离其最近的点，据此判断其桶深度，可以省去一些包。</a:t>
            </a:r>
            <a:endParaRPr lang="zh-CN" altLang="en-US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endParaRPr lang="zh-CN" altLang="en-US" sz="2800" dirty="0">
              <a:ea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cs typeface="幼圆" charset="0"/>
                <a:sym typeface="幼圆" charset="0"/>
              </a:rPr>
              <a:t>路由表分析模块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SzTx/>
              <a:buNone/>
            </a:pPr>
            <a:r>
              <a:rPr lang="zh-CN" altLang="en-US" sz="2800" dirty="0">
                <a:cs typeface="幼圆" charset="0"/>
              </a:rPr>
              <a:t>求出路由表中所有节点的距离，据此模拟分桶，还原出目标节点的各个桶的内容。</a:t>
            </a:r>
            <a:endParaRPr lang="zh-CN" altLang="en-US" sz="2800" dirty="0">
              <a:cs typeface="幼圆" charset="0"/>
            </a:endParaRPr>
          </a:p>
          <a:p>
            <a:pPr marL="0" algn="l">
              <a:buSzTx/>
            </a:pPr>
            <a:endParaRPr lang="zh-CN" altLang="en-US" sz="2800" dirty="0">
              <a:cs typeface="幼圆" charset="0"/>
            </a:endParaRPr>
          </a:p>
          <a:p>
            <a:pPr marL="0" indent="0" algn="l">
              <a:buSzTx/>
              <a:buNone/>
            </a:pPr>
            <a:r>
              <a:rPr lang="zh-CN" altLang="en-US" sz="2800" dirty="0">
                <a:cs typeface="幼圆" charset="0"/>
              </a:rPr>
              <a:t>不断还原一个又一个的节点的路由表，求出桶的深度，最后求平均值。</a:t>
            </a:r>
            <a:endParaRPr lang="zh-CN" altLang="en-US" sz="2800" dirty="0">
              <a:cs typeface="幼圆" charset="0"/>
            </a:endParaRPr>
          </a:p>
          <a:p>
            <a:pPr marL="0" algn="l">
              <a:buSzTx/>
              <a:buNone/>
            </a:pPr>
            <a:r>
              <a:rPr lang="zh-CN" altLang="en-US" sz="2800" dirty="0">
                <a:cs typeface="幼圆" charset="0"/>
              </a:rPr>
              <a:t>根据深度均值，估计DHT网络中节点的分布“密度”，据此估计整个网络中节点规模。</a:t>
            </a:r>
            <a:endParaRPr lang="zh-CN" altLang="en-US" sz="2800" dirty="0">
              <a:cs typeface="幼圆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>
          <a:xfrm>
            <a:off x="2592388" y="623888"/>
            <a:ext cx="8912225" cy="1281112"/>
          </a:xfrm>
        </p:spPr>
        <p:txBody>
          <a:bodyPr vert="horz" lIns="91440" tIns="45720" rIns="91440" bIns="45720" anchor="t"/>
          <a:lstStyle/>
          <a:p>
            <a:r>
              <a:rPr lang="zh-CN" altLang="en-US" b="1" dirty="0">
                <a:solidFill>
                  <a:schemeClr val="tx1"/>
                </a:solidFill>
                <a:latin typeface="Century Gothic" charset="0"/>
                <a:cs typeface="幼圆" charset="0"/>
                <a:sym typeface="幼圆" charset="0"/>
              </a:rPr>
              <a:t>已完成模块介绍</a:t>
            </a:r>
            <a:endParaRPr lang="zh-CN" altLang="en-US" b="1" dirty="0">
              <a:ea typeface="幼圆" charset="0"/>
            </a:endParaRPr>
          </a:p>
        </p:txBody>
      </p:sp>
      <p:sp>
        <p:nvSpPr>
          <p:cNvPr id="24578" name="内容占位符 2"/>
          <p:cNvSpPr>
            <a:spLocks noGrp="1"/>
          </p:cNvSpPr>
          <p:nvPr>
            <p:ph idx="1" hasCustomPrompt="1"/>
          </p:nvPr>
        </p:nvSpPr>
        <p:spPr>
          <a:xfrm>
            <a:off x="2589213" y="2133600"/>
            <a:ext cx="8915400" cy="3778250"/>
          </a:xfrm>
        </p:spPr>
        <p:txBody>
          <a:bodyPr vert="horz" lIns="91440" tIns="45720" rIns="91440" bIns="45720" anchor="t"/>
          <a:lstStyle/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已经完成的系统辅助功能</a:t>
            </a:r>
            <a:r>
              <a:rPr lang="zh-CN" altLang="zh-CN" sz="2800" b="1" dirty="0">
                <a:solidFill>
                  <a:schemeClr val="tx1"/>
                </a:solidFill>
                <a:cs typeface="幼圆" charset="0"/>
                <a:sym typeface="幼圆" charset="0"/>
              </a:rPr>
              <a:t>：</a:t>
            </a:r>
            <a:endParaRPr lang="zh-CN" altLang="zh-CN" sz="2800" b="1" dirty="0">
              <a:solidFill>
                <a:schemeClr val="tx1"/>
              </a:solidFill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数据库存储：</a:t>
            </a:r>
            <a:r>
              <a:rPr lang="en-US" altLang="zh-CN" sz="2800" dirty="0">
                <a:cs typeface="幼圆" charset="0"/>
                <a:sym typeface="幼圆" charset="0"/>
              </a:rPr>
              <a:t>MySQL</a:t>
            </a:r>
            <a:endParaRPr lang="en-US" altLang="zh-CN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日志：</a:t>
            </a:r>
            <a:r>
              <a:rPr lang="en-US" altLang="zh-CN" sz="2800" dirty="0">
                <a:cs typeface="幼圆" charset="0"/>
                <a:sym typeface="幼圆" charset="0"/>
              </a:rPr>
              <a:t>logging</a:t>
            </a:r>
            <a:endParaRPr lang="en-US" altLang="zh-CN" sz="2800" dirty="0">
              <a:cs typeface="幼圆" charset="0"/>
              <a:sym typeface="幼圆" charset="0"/>
            </a:endParaRPr>
          </a:p>
          <a:p>
            <a:pPr marL="0" indent="0">
              <a:buNone/>
            </a:pPr>
            <a:r>
              <a:rPr lang="zh-CN" altLang="en-US" sz="2800" dirty="0">
                <a:cs typeface="幼圆" charset="0"/>
                <a:sym typeface="幼圆" charset="0"/>
              </a:rPr>
              <a:t>可视化界面：</a:t>
            </a:r>
            <a:r>
              <a:rPr lang="en-US" altLang="zh-CN" sz="2800" dirty="0">
                <a:cs typeface="幼圆" charset="0"/>
                <a:sym typeface="幼圆" charset="0"/>
              </a:rPr>
              <a:t>tkinter</a:t>
            </a:r>
            <a:endParaRPr lang="en-US" altLang="zh-CN" sz="2800" dirty="0">
              <a:ea typeface="幼圆" charset="0"/>
              <a:cs typeface="幼圆" charset="0"/>
              <a:sym typeface="幼圆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标题 1"/>
          <p:cNvSpPr>
            <a:spLocks noGrp="1"/>
          </p:cNvSpPr>
          <p:nvPr/>
        </p:nvSpPr>
        <p:spPr>
          <a:xfrm>
            <a:off x="2592388" y="623888"/>
            <a:ext cx="8912225" cy="1281112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r>
              <a:rPr lang="zh-CN" altLang="en-US" sz="3600" b="1" dirty="0">
                <a:latin typeface="Century Gothic" charset="0"/>
                <a:cs typeface="幼圆" charset="0"/>
                <a:sym typeface="幼圆" charset="0"/>
              </a:rPr>
              <a:t>项目结构流程图</a:t>
            </a:r>
            <a:endParaRPr lang="zh-CN" altLang="en-US" sz="3600" b="1" dirty="0">
              <a:solidFill>
                <a:srgbClr val="262626"/>
              </a:solidFill>
              <a:latin typeface="Century Gothic" charset="0"/>
              <a:ea typeface="幼圆" charset="0"/>
            </a:endParaRPr>
          </a:p>
        </p:txBody>
      </p:sp>
      <p:pic>
        <p:nvPicPr>
          <p:cNvPr id="25602" name="图片 3" descr="流程图"/>
          <p:cNvPicPr>
            <a:picLocks noChangeAspect="1"/>
          </p:cNvPicPr>
          <p:nvPr/>
        </p:nvPicPr>
        <p:blipFill>
          <a:blip r:embed="rId1"/>
          <a:srcRect b="63458"/>
          <a:stretch>
            <a:fillRect/>
          </a:stretch>
        </p:blipFill>
        <p:spPr>
          <a:xfrm>
            <a:off x="252413" y="1905000"/>
            <a:ext cx="6729412" cy="35829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流程图"/>
          <p:cNvPicPr>
            <a:picLocks noChangeAspect="1"/>
          </p:cNvPicPr>
          <p:nvPr/>
        </p:nvPicPr>
        <p:blipFill>
          <a:blip r:embed="rId2"/>
          <a:srcRect l="18328" t="29011" r="3292" b="3012"/>
          <a:stretch>
            <a:fillRect/>
          </a:stretch>
        </p:blipFill>
        <p:spPr>
          <a:xfrm>
            <a:off x="6696075" y="193040"/>
            <a:ext cx="5230495" cy="6607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REFSHAPE" val="714500716"/>
  <p:tag name="KSO_WM_UNIT_PLACING_PICTURE_USER_VIEWPORT" val="{&quot;height&quot;:3749,&quot;width&quot;:6917}"/>
</p:tagLst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995</Words>
  <Application>WPS 演示</Application>
  <PresentationFormat>宽屏</PresentationFormat>
  <Paragraphs>66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Century Gothic</vt:lpstr>
      <vt:lpstr>Wingdings 3</vt:lpstr>
      <vt:lpstr>Symbol</vt:lpstr>
      <vt:lpstr>Arial</vt:lpstr>
      <vt:lpstr>幼圆</vt:lpstr>
      <vt:lpstr>微软雅黑</vt:lpstr>
      <vt:lpstr>Arial Unicode MS</vt:lpstr>
      <vt:lpstr>Calibri</vt:lpstr>
      <vt:lpstr>丝状</vt:lpstr>
      <vt:lpstr>信息内容安全实验 结题报告</vt:lpstr>
      <vt:lpstr>项目设计 </vt:lpstr>
      <vt:lpstr>已完成模块介绍 </vt:lpstr>
      <vt:lpstr>已完成模块介绍</vt:lpstr>
      <vt:lpstr>已完成模块介绍</vt:lpstr>
      <vt:lpstr>已完成模块介绍</vt:lpstr>
      <vt:lpstr>路由表分析模块</vt:lpstr>
      <vt:lpstr>已完成模块介绍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信息内容安全实验</dc:title>
  <dc:creator>Wei Xiaopeng</dc:creator>
  <cp:lastModifiedBy>TT</cp:lastModifiedBy>
  <cp:revision>28</cp:revision>
  <dcterms:created xsi:type="dcterms:W3CDTF">2020-05-02T14:19:00Z</dcterms:created>
  <dcterms:modified xsi:type="dcterms:W3CDTF">2020-06-16T07:27:20Z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